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57" r:id="rId4"/>
    <p:sldId id="260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83" r:id="rId13"/>
    <p:sldId id="282" r:id="rId14"/>
    <p:sldId id="284" r:id="rId15"/>
    <p:sldId id="268" r:id="rId16"/>
    <p:sldId id="261" r:id="rId17"/>
    <p:sldId id="286" r:id="rId18"/>
    <p:sldId id="290" r:id="rId19"/>
    <p:sldId id="287" r:id="rId20"/>
    <p:sldId id="288" r:id="rId21"/>
    <p:sldId id="285" r:id="rId22"/>
    <p:sldId id="289" r:id="rId23"/>
    <p:sldId id="269" r:id="rId24"/>
    <p:sldId id="274" r:id="rId25"/>
    <p:sldId id="275" r:id="rId26"/>
    <p:sldId id="276" r:id="rId27"/>
    <p:sldId id="277" r:id="rId28"/>
    <p:sldId id="279" r:id="rId29"/>
    <p:sldId id="278" r:id="rId30"/>
    <p:sldId id="281" r:id="rId31"/>
    <p:sldId id="280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1D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E3010C-311F-4E00-823E-11999DB0AACA}" type="doc">
      <dgm:prSet loTypeId="urn:microsoft.com/office/officeart/2005/8/layout/radial5" loCatId="relationship" qsTypeId="urn:microsoft.com/office/officeart/2005/8/quickstyle/3d1" qsCatId="3D" csTypeId="urn:microsoft.com/office/officeart/2005/8/colors/colorful1#1" csCatId="colorful" phldr="1"/>
      <dgm:spPr/>
    </dgm:pt>
    <dgm:pt modelId="{C22E8662-1ABD-4CB9-8BD0-7F534766287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</a:rPr>
            <a:t>Методы диагностики</a:t>
          </a:r>
        </a:p>
      </dgm:t>
    </dgm:pt>
    <dgm:pt modelId="{076E3A5C-D496-4DF8-9C3F-56BAB31DFF3F}" type="parTrans" cxnId="{87CB5E33-96E2-4926-AB63-9E924A229EB6}">
      <dgm:prSet/>
      <dgm:spPr/>
      <dgm:t>
        <a:bodyPr/>
        <a:lstStyle/>
        <a:p>
          <a:endParaRPr lang="ru-RU" sz="1200"/>
        </a:p>
      </dgm:t>
    </dgm:pt>
    <dgm:pt modelId="{7AFB1EAA-0C3D-4263-A21C-69E39DB50840}" type="sibTrans" cxnId="{87CB5E33-96E2-4926-AB63-9E924A229EB6}">
      <dgm:prSet/>
      <dgm:spPr/>
      <dgm:t>
        <a:bodyPr/>
        <a:lstStyle/>
        <a:p>
          <a:endParaRPr lang="ru-RU" sz="1200"/>
        </a:p>
      </dgm:t>
    </dgm:pt>
    <dgm:pt modelId="{A4A3821F-CE3C-4F22-ACF8-9503023E5B6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</a:rPr>
            <a:t>Индивидуальное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</a:rPr>
            <a:t>собеседование</a:t>
          </a:r>
        </a:p>
      </dgm:t>
    </dgm:pt>
    <dgm:pt modelId="{D5A1E1A4-40B7-4F76-9E33-3DB599BFED96}" type="parTrans" cxnId="{28AA94F4-2BD5-4124-ABC3-782416D867FE}">
      <dgm:prSet custT="1"/>
      <dgm:spPr/>
      <dgm:t>
        <a:bodyPr/>
        <a:lstStyle/>
        <a:p>
          <a:endParaRPr lang="ru-RU" sz="1200"/>
        </a:p>
      </dgm:t>
    </dgm:pt>
    <dgm:pt modelId="{00281CBB-DDAC-410D-AEF8-D16BC0B0E5F3}" type="sibTrans" cxnId="{28AA94F4-2BD5-4124-ABC3-782416D867FE}">
      <dgm:prSet/>
      <dgm:spPr/>
      <dgm:t>
        <a:bodyPr/>
        <a:lstStyle/>
        <a:p>
          <a:endParaRPr lang="ru-RU" sz="1200"/>
        </a:p>
      </dgm:t>
    </dgm:pt>
    <dgm:pt modelId="{C543E14C-9D92-43E9-8954-D41E7B7BE7E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</a:rPr>
            <a:t>Непосредственное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</a:rPr>
            <a:t>опосредованное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</a:rPr>
            <a:t>наблюдения</a:t>
          </a:r>
        </a:p>
      </dgm:t>
    </dgm:pt>
    <dgm:pt modelId="{0C47EC02-B425-4DB2-8244-CFD528E4AD2F}" type="parTrans" cxnId="{E0CC9E8A-94DB-458F-8E41-CD2287A940EF}">
      <dgm:prSet custT="1"/>
      <dgm:spPr/>
      <dgm:t>
        <a:bodyPr/>
        <a:lstStyle/>
        <a:p>
          <a:endParaRPr lang="ru-RU" sz="1200"/>
        </a:p>
      </dgm:t>
    </dgm:pt>
    <dgm:pt modelId="{7903A185-738A-43C7-9714-0915A9BB9704}" type="sibTrans" cxnId="{E0CC9E8A-94DB-458F-8E41-CD2287A940EF}">
      <dgm:prSet/>
      <dgm:spPr/>
      <dgm:t>
        <a:bodyPr/>
        <a:lstStyle/>
        <a:p>
          <a:endParaRPr lang="ru-RU" sz="1200"/>
        </a:p>
      </dgm:t>
    </dgm:pt>
    <dgm:pt modelId="{8F459F13-0949-430F-B5EC-D270E755B5B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</a:rPr>
            <a:t>Тестирования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</a:rPr>
            <a:t>анкетирование</a:t>
          </a:r>
        </a:p>
      </dgm:t>
    </dgm:pt>
    <dgm:pt modelId="{8EA5DDCE-B444-4825-B1FF-A52E9FDE6AE6}" type="parTrans" cxnId="{2121427D-4F2C-4405-9E79-8682E771C582}">
      <dgm:prSet custT="1"/>
      <dgm:spPr/>
      <dgm:t>
        <a:bodyPr/>
        <a:lstStyle/>
        <a:p>
          <a:endParaRPr lang="ru-RU" sz="1200"/>
        </a:p>
      </dgm:t>
    </dgm:pt>
    <dgm:pt modelId="{33572463-4DD9-4391-8F98-DAEBFC0038CB}" type="sibTrans" cxnId="{2121427D-4F2C-4405-9E79-8682E771C582}">
      <dgm:prSet/>
      <dgm:spPr/>
      <dgm:t>
        <a:bodyPr/>
        <a:lstStyle/>
        <a:p>
          <a:endParaRPr lang="ru-RU" sz="1200"/>
        </a:p>
      </dgm:t>
    </dgm:pt>
    <dgm:pt modelId="{36A5A7C5-6BBD-4014-9762-530C969F050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</a:rPr>
            <a:t>Тематические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</a:rPr>
            <a:t>диагностические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</a:rPr>
            <a:t>карты</a:t>
          </a:r>
        </a:p>
      </dgm:t>
    </dgm:pt>
    <dgm:pt modelId="{E31B7153-37CE-4E73-AA55-947449786F37}" type="parTrans" cxnId="{40117F9D-DBA2-4DCC-87A1-0673FA19621F}">
      <dgm:prSet custT="1"/>
      <dgm:spPr/>
      <dgm:t>
        <a:bodyPr/>
        <a:lstStyle/>
        <a:p>
          <a:endParaRPr lang="ru-RU" sz="1200"/>
        </a:p>
      </dgm:t>
    </dgm:pt>
    <dgm:pt modelId="{484341AF-E6C6-44F7-9F8E-24875FB909F5}" type="sibTrans" cxnId="{40117F9D-DBA2-4DCC-87A1-0673FA19621F}">
      <dgm:prSet/>
      <dgm:spPr/>
      <dgm:t>
        <a:bodyPr/>
        <a:lstStyle/>
        <a:p>
          <a:endParaRPr lang="ru-RU" sz="1200"/>
        </a:p>
      </dgm:t>
    </dgm:pt>
    <dgm:pt modelId="{C9DC0212-0300-4F2B-B1BC-9E330172221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</a:rPr>
            <a:t>Карты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</a:rPr>
            <a:t>самоанализа</a:t>
          </a:r>
        </a:p>
      </dgm:t>
    </dgm:pt>
    <dgm:pt modelId="{2C8BBBCB-0004-4BFD-9CC8-3CD13378C7CB}" type="parTrans" cxnId="{9A275BCD-4599-43A9-9EBC-C1611D6623CC}">
      <dgm:prSet custT="1"/>
      <dgm:spPr/>
      <dgm:t>
        <a:bodyPr/>
        <a:lstStyle/>
        <a:p>
          <a:endParaRPr lang="ru-RU" sz="1200"/>
        </a:p>
      </dgm:t>
    </dgm:pt>
    <dgm:pt modelId="{D164EBE7-D481-46AA-B898-E0C47CBA1E18}" type="sibTrans" cxnId="{9A275BCD-4599-43A9-9EBC-C1611D6623CC}">
      <dgm:prSet/>
      <dgm:spPr/>
      <dgm:t>
        <a:bodyPr/>
        <a:lstStyle/>
        <a:p>
          <a:endParaRPr lang="ru-RU" sz="1200"/>
        </a:p>
      </dgm:t>
    </dgm:pt>
    <dgm:pt modelId="{23E3D643-05AA-45CC-BB52-836D9F60245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</a:rPr>
            <a:t>Разные виды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err="1" smtClean="0">
              <a:ln/>
              <a:effectLst/>
            </a:rPr>
            <a:t>опросников</a:t>
          </a:r>
          <a:endParaRPr kumimoji="0" lang="ru-RU" sz="2000" b="1" i="0" u="none" strike="noStrike" cap="none" normalizeH="0" baseline="0" dirty="0" smtClean="0">
            <a:ln/>
            <a:effectLst/>
          </a:endParaRPr>
        </a:p>
      </dgm:t>
    </dgm:pt>
    <dgm:pt modelId="{B2115760-C6E7-4CD0-ABD6-1B3EF0181BA4}" type="parTrans" cxnId="{6061E4D6-4079-4941-8E44-5565E1B935BE}">
      <dgm:prSet custT="1"/>
      <dgm:spPr/>
      <dgm:t>
        <a:bodyPr/>
        <a:lstStyle/>
        <a:p>
          <a:endParaRPr lang="ru-RU" sz="1200"/>
        </a:p>
      </dgm:t>
    </dgm:pt>
    <dgm:pt modelId="{887E1782-4B50-4BF3-ABC8-577C4EFEEF14}" type="sibTrans" cxnId="{6061E4D6-4079-4941-8E44-5565E1B935BE}">
      <dgm:prSet/>
      <dgm:spPr/>
      <dgm:t>
        <a:bodyPr/>
        <a:lstStyle/>
        <a:p>
          <a:endParaRPr lang="ru-RU" sz="1200"/>
        </a:p>
      </dgm:t>
    </dgm:pt>
    <dgm:pt modelId="{14954D6A-CC77-4997-B22C-D11094444521}" type="pres">
      <dgm:prSet presAssocID="{A8E3010C-311F-4E00-823E-11999DB0AAC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658F447-9718-4280-845B-CF8A55229078}" type="pres">
      <dgm:prSet presAssocID="{C22E8662-1ABD-4CB9-8BD0-7F5347662877}" presName="centerShape" presStyleLbl="node0" presStyleIdx="0" presStyleCnt="1" custScaleX="149106" custScaleY="74721" custLinFactNeighborX="669" custLinFactNeighborY="-5017"/>
      <dgm:spPr/>
      <dgm:t>
        <a:bodyPr/>
        <a:lstStyle/>
        <a:p>
          <a:endParaRPr lang="ru-RU"/>
        </a:p>
      </dgm:t>
    </dgm:pt>
    <dgm:pt modelId="{9C0413BD-6F2A-4F3F-85B5-427DE90B44F7}" type="pres">
      <dgm:prSet presAssocID="{D5A1E1A4-40B7-4F76-9E33-3DB599BFED96}" presName="parTrans" presStyleLbl="sibTrans2D1" presStyleIdx="0" presStyleCnt="6"/>
      <dgm:spPr/>
      <dgm:t>
        <a:bodyPr/>
        <a:lstStyle/>
        <a:p>
          <a:endParaRPr lang="ru-RU"/>
        </a:p>
      </dgm:t>
    </dgm:pt>
    <dgm:pt modelId="{4457B747-4B1F-45C5-9B95-5F6867DCB4CF}" type="pres">
      <dgm:prSet presAssocID="{D5A1E1A4-40B7-4F76-9E33-3DB599BFED96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6D863635-05DF-4092-BB79-46DA845DB545}" type="pres">
      <dgm:prSet presAssocID="{A4A3821F-CE3C-4F22-ACF8-9503023E5B67}" presName="node" presStyleLbl="node1" presStyleIdx="0" presStyleCnt="6" custScaleX="197658" custScaleY="92908" custRadScaleRad="100577" custRadScaleInc="-5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10813-70F3-41AE-8904-08E9A0D28AC0}" type="pres">
      <dgm:prSet presAssocID="{0C47EC02-B425-4DB2-8244-CFD528E4AD2F}" presName="parTrans" presStyleLbl="sibTrans2D1" presStyleIdx="1" presStyleCnt="6"/>
      <dgm:spPr/>
      <dgm:t>
        <a:bodyPr/>
        <a:lstStyle/>
        <a:p>
          <a:endParaRPr lang="ru-RU"/>
        </a:p>
      </dgm:t>
    </dgm:pt>
    <dgm:pt modelId="{9DEDB9BB-F615-49A6-9035-2E6328F91678}" type="pres">
      <dgm:prSet presAssocID="{0C47EC02-B425-4DB2-8244-CFD528E4AD2F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93FECE56-0C2D-4387-B2AA-E6C38554B711}" type="pres">
      <dgm:prSet presAssocID="{C543E14C-9D92-43E9-8954-D41E7B7BE7E1}" presName="node" presStyleLbl="node1" presStyleIdx="1" presStyleCnt="6" custScaleX="210334" custScaleY="103290" custRadScaleRad="155840" custRadScaleInc="35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4BEB0-4699-4CAD-92D7-E97C16B58624}" type="pres">
      <dgm:prSet presAssocID="{8EA5DDCE-B444-4825-B1FF-A52E9FDE6AE6}" presName="parTrans" presStyleLbl="sibTrans2D1" presStyleIdx="2" presStyleCnt="6"/>
      <dgm:spPr/>
      <dgm:t>
        <a:bodyPr/>
        <a:lstStyle/>
        <a:p>
          <a:endParaRPr lang="ru-RU"/>
        </a:p>
      </dgm:t>
    </dgm:pt>
    <dgm:pt modelId="{B97510F4-2271-42DF-BE33-1DD9F63F05C7}" type="pres">
      <dgm:prSet presAssocID="{8EA5DDCE-B444-4825-B1FF-A52E9FDE6AE6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9810169A-6E7F-434F-8AC6-527BA136E7E2}" type="pres">
      <dgm:prSet presAssocID="{8F459F13-0949-430F-B5EC-D270E755B5B2}" presName="node" presStyleLbl="node1" presStyleIdx="2" presStyleCnt="6" custScaleX="197240" custScaleY="95743" custRadScaleRad="152025" custRadScaleInc="-50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7426E-1880-448D-8A1B-ACD996B9A1D9}" type="pres">
      <dgm:prSet presAssocID="{E31B7153-37CE-4E73-AA55-947449786F37}" presName="parTrans" presStyleLbl="sibTrans2D1" presStyleIdx="3" presStyleCnt="6"/>
      <dgm:spPr/>
      <dgm:t>
        <a:bodyPr/>
        <a:lstStyle/>
        <a:p>
          <a:endParaRPr lang="ru-RU"/>
        </a:p>
      </dgm:t>
    </dgm:pt>
    <dgm:pt modelId="{06D41A8A-6FD2-437D-94A8-BA0F1A34FAB4}" type="pres">
      <dgm:prSet presAssocID="{E31B7153-37CE-4E73-AA55-947449786F37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C57F955D-847A-4C32-8272-A8252D9499DE}" type="pres">
      <dgm:prSet presAssocID="{36A5A7C5-6BBD-4014-9762-530C969F050E}" presName="node" presStyleLbl="node1" presStyleIdx="3" presStyleCnt="6" custScaleX="214820" custScaleY="100190" custRadScaleRad="76736" custRadScaleInc="-15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57104-2F48-4C3A-B7A8-EE65C5B89BCE}" type="pres">
      <dgm:prSet presAssocID="{2C8BBBCB-0004-4BFD-9CC8-3CD13378C7CB}" presName="parTrans" presStyleLbl="sibTrans2D1" presStyleIdx="4" presStyleCnt="6"/>
      <dgm:spPr/>
      <dgm:t>
        <a:bodyPr/>
        <a:lstStyle/>
        <a:p>
          <a:endParaRPr lang="ru-RU"/>
        </a:p>
      </dgm:t>
    </dgm:pt>
    <dgm:pt modelId="{0676EAC8-DB6C-4575-885D-68BCDD6C1479}" type="pres">
      <dgm:prSet presAssocID="{2C8BBBCB-0004-4BFD-9CC8-3CD13378C7CB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1373874E-D6AE-48E7-BBDE-D762A0654864}" type="pres">
      <dgm:prSet presAssocID="{C9DC0212-0300-4F2B-B1BC-9E3301722219}" presName="node" presStyleLbl="node1" presStyleIdx="4" presStyleCnt="6" custScaleX="189364" custScaleY="95776" custRadScaleRad="141664" custRadScaleInc="38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23B41-8682-477F-8B77-5D113352A55A}" type="pres">
      <dgm:prSet presAssocID="{B2115760-C6E7-4CD0-ABD6-1B3EF0181BA4}" presName="parTrans" presStyleLbl="sibTrans2D1" presStyleIdx="5" presStyleCnt="6"/>
      <dgm:spPr/>
      <dgm:t>
        <a:bodyPr/>
        <a:lstStyle/>
        <a:p>
          <a:endParaRPr lang="ru-RU"/>
        </a:p>
      </dgm:t>
    </dgm:pt>
    <dgm:pt modelId="{56C65112-9E7F-4974-9257-A985190D0773}" type="pres">
      <dgm:prSet presAssocID="{B2115760-C6E7-4CD0-ABD6-1B3EF0181BA4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D4BF1A2F-E99E-43B8-ADD1-9DB20332BB80}" type="pres">
      <dgm:prSet presAssocID="{23E3D643-05AA-45CC-BB52-836D9F602452}" presName="node" presStyleLbl="node1" presStyleIdx="5" presStyleCnt="6" custScaleX="195051" custScaleY="108835" custRadScaleRad="131598" custRadScaleInc="-27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6A8598-7BE4-4879-9595-1F2FE71681E5}" type="presOf" srcId="{2C8BBBCB-0004-4BFD-9CC8-3CD13378C7CB}" destId="{57B57104-2F48-4C3A-B7A8-EE65C5B89BCE}" srcOrd="0" destOrd="0" presId="urn:microsoft.com/office/officeart/2005/8/layout/radial5"/>
    <dgm:cxn modelId="{B9445B53-3CFE-483D-97CF-19F44EE5773D}" type="presOf" srcId="{B2115760-C6E7-4CD0-ABD6-1B3EF0181BA4}" destId="{56C65112-9E7F-4974-9257-A985190D0773}" srcOrd="1" destOrd="0" presId="urn:microsoft.com/office/officeart/2005/8/layout/radial5"/>
    <dgm:cxn modelId="{76A92867-9368-455F-A88F-747414682A66}" type="presOf" srcId="{C543E14C-9D92-43E9-8954-D41E7B7BE7E1}" destId="{93FECE56-0C2D-4387-B2AA-E6C38554B711}" srcOrd="0" destOrd="0" presId="urn:microsoft.com/office/officeart/2005/8/layout/radial5"/>
    <dgm:cxn modelId="{9A275BCD-4599-43A9-9EBC-C1611D6623CC}" srcId="{C22E8662-1ABD-4CB9-8BD0-7F5347662877}" destId="{C9DC0212-0300-4F2B-B1BC-9E3301722219}" srcOrd="4" destOrd="0" parTransId="{2C8BBBCB-0004-4BFD-9CC8-3CD13378C7CB}" sibTransId="{D164EBE7-D481-46AA-B898-E0C47CBA1E18}"/>
    <dgm:cxn modelId="{87CB5E33-96E2-4926-AB63-9E924A229EB6}" srcId="{A8E3010C-311F-4E00-823E-11999DB0AACA}" destId="{C22E8662-1ABD-4CB9-8BD0-7F5347662877}" srcOrd="0" destOrd="0" parTransId="{076E3A5C-D496-4DF8-9C3F-56BAB31DFF3F}" sibTransId="{7AFB1EAA-0C3D-4263-A21C-69E39DB50840}"/>
    <dgm:cxn modelId="{B12B142F-9006-409C-9159-D2038CBD9071}" type="presOf" srcId="{0C47EC02-B425-4DB2-8244-CFD528E4AD2F}" destId="{F2310813-70F3-41AE-8904-08E9A0D28AC0}" srcOrd="0" destOrd="0" presId="urn:microsoft.com/office/officeart/2005/8/layout/radial5"/>
    <dgm:cxn modelId="{0CCA0A7D-1506-4439-9721-44F5F1F24138}" type="presOf" srcId="{23E3D643-05AA-45CC-BB52-836D9F602452}" destId="{D4BF1A2F-E99E-43B8-ADD1-9DB20332BB80}" srcOrd="0" destOrd="0" presId="urn:microsoft.com/office/officeart/2005/8/layout/radial5"/>
    <dgm:cxn modelId="{DFC3416B-4535-449A-94E3-20B8006B6AC6}" type="presOf" srcId="{C9DC0212-0300-4F2B-B1BC-9E3301722219}" destId="{1373874E-D6AE-48E7-BBDE-D762A0654864}" srcOrd="0" destOrd="0" presId="urn:microsoft.com/office/officeart/2005/8/layout/radial5"/>
    <dgm:cxn modelId="{A49EE9A1-D35C-408D-B298-AC33066E4333}" type="presOf" srcId="{8F459F13-0949-430F-B5EC-D270E755B5B2}" destId="{9810169A-6E7F-434F-8AC6-527BA136E7E2}" srcOrd="0" destOrd="0" presId="urn:microsoft.com/office/officeart/2005/8/layout/radial5"/>
    <dgm:cxn modelId="{66096A69-AF12-47E2-88FB-FEABC88BCE0B}" type="presOf" srcId="{D5A1E1A4-40B7-4F76-9E33-3DB599BFED96}" destId="{4457B747-4B1F-45C5-9B95-5F6867DCB4CF}" srcOrd="1" destOrd="0" presId="urn:microsoft.com/office/officeart/2005/8/layout/radial5"/>
    <dgm:cxn modelId="{85C231D0-76B5-4B52-B193-7056C9648D1F}" type="presOf" srcId="{E31B7153-37CE-4E73-AA55-947449786F37}" destId="{06D41A8A-6FD2-437D-94A8-BA0F1A34FAB4}" srcOrd="1" destOrd="0" presId="urn:microsoft.com/office/officeart/2005/8/layout/radial5"/>
    <dgm:cxn modelId="{B5F69E26-AD41-414D-8801-99393ABF010A}" type="presOf" srcId="{0C47EC02-B425-4DB2-8244-CFD528E4AD2F}" destId="{9DEDB9BB-F615-49A6-9035-2E6328F91678}" srcOrd="1" destOrd="0" presId="urn:microsoft.com/office/officeart/2005/8/layout/radial5"/>
    <dgm:cxn modelId="{986CFCD4-0F3F-471F-9FA2-AAD9F729BFD8}" type="presOf" srcId="{D5A1E1A4-40B7-4F76-9E33-3DB599BFED96}" destId="{9C0413BD-6F2A-4F3F-85B5-427DE90B44F7}" srcOrd="0" destOrd="0" presId="urn:microsoft.com/office/officeart/2005/8/layout/radial5"/>
    <dgm:cxn modelId="{7830138E-CD51-4F4B-A20E-E6CCD9BB264C}" type="presOf" srcId="{E31B7153-37CE-4E73-AA55-947449786F37}" destId="{DBE7426E-1880-448D-8A1B-ACD996B9A1D9}" srcOrd="0" destOrd="0" presId="urn:microsoft.com/office/officeart/2005/8/layout/radial5"/>
    <dgm:cxn modelId="{6061E4D6-4079-4941-8E44-5565E1B935BE}" srcId="{C22E8662-1ABD-4CB9-8BD0-7F5347662877}" destId="{23E3D643-05AA-45CC-BB52-836D9F602452}" srcOrd="5" destOrd="0" parTransId="{B2115760-C6E7-4CD0-ABD6-1B3EF0181BA4}" sibTransId="{887E1782-4B50-4BF3-ABC8-577C4EFEEF14}"/>
    <dgm:cxn modelId="{28AA94F4-2BD5-4124-ABC3-782416D867FE}" srcId="{C22E8662-1ABD-4CB9-8BD0-7F5347662877}" destId="{A4A3821F-CE3C-4F22-ACF8-9503023E5B67}" srcOrd="0" destOrd="0" parTransId="{D5A1E1A4-40B7-4F76-9E33-3DB599BFED96}" sibTransId="{00281CBB-DDAC-410D-AEF8-D16BC0B0E5F3}"/>
    <dgm:cxn modelId="{E89B51DB-7900-4BB2-A8BF-CB4900EB4DF7}" type="presOf" srcId="{B2115760-C6E7-4CD0-ABD6-1B3EF0181BA4}" destId="{0C523B41-8682-477F-8B77-5D113352A55A}" srcOrd="0" destOrd="0" presId="urn:microsoft.com/office/officeart/2005/8/layout/radial5"/>
    <dgm:cxn modelId="{B42A65E5-222A-452B-8614-57B76C3B70D4}" type="presOf" srcId="{8EA5DDCE-B444-4825-B1FF-A52E9FDE6AE6}" destId="{B97510F4-2271-42DF-BE33-1DD9F63F05C7}" srcOrd="1" destOrd="0" presId="urn:microsoft.com/office/officeart/2005/8/layout/radial5"/>
    <dgm:cxn modelId="{3A0FEBEE-E51E-4B03-9C88-6AC3DF4C096D}" type="presOf" srcId="{36A5A7C5-6BBD-4014-9762-530C969F050E}" destId="{C57F955D-847A-4C32-8272-A8252D9499DE}" srcOrd="0" destOrd="0" presId="urn:microsoft.com/office/officeart/2005/8/layout/radial5"/>
    <dgm:cxn modelId="{2121427D-4F2C-4405-9E79-8682E771C582}" srcId="{C22E8662-1ABD-4CB9-8BD0-7F5347662877}" destId="{8F459F13-0949-430F-B5EC-D270E755B5B2}" srcOrd="2" destOrd="0" parTransId="{8EA5DDCE-B444-4825-B1FF-A52E9FDE6AE6}" sibTransId="{33572463-4DD9-4391-8F98-DAEBFC0038CB}"/>
    <dgm:cxn modelId="{E0CC9E8A-94DB-458F-8E41-CD2287A940EF}" srcId="{C22E8662-1ABD-4CB9-8BD0-7F5347662877}" destId="{C543E14C-9D92-43E9-8954-D41E7B7BE7E1}" srcOrd="1" destOrd="0" parTransId="{0C47EC02-B425-4DB2-8244-CFD528E4AD2F}" sibTransId="{7903A185-738A-43C7-9714-0915A9BB9704}"/>
    <dgm:cxn modelId="{4760370F-F80E-46C3-B047-76BA10FFC013}" type="presOf" srcId="{2C8BBBCB-0004-4BFD-9CC8-3CD13378C7CB}" destId="{0676EAC8-DB6C-4575-885D-68BCDD6C1479}" srcOrd="1" destOrd="0" presId="urn:microsoft.com/office/officeart/2005/8/layout/radial5"/>
    <dgm:cxn modelId="{594642BC-2D4C-47A8-B096-1D3575F56648}" type="presOf" srcId="{A8E3010C-311F-4E00-823E-11999DB0AACA}" destId="{14954D6A-CC77-4997-B22C-D11094444521}" srcOrd="0" destOrd="0" presId="urn:microsoft.com/office/officeart/2005/8/layout/radial5"/>
    <dgm:cxn modelId="{40117F9D-DBA2-4DCC-87A1-0673FA19621F}" srcId="{C22E8662-1ABD-4CB9-8BD0-7F5347662877}" destId="{36A5A7C5-6BBD-4014-9762-530C969F050E}" srcOrd="3" destOrd="0" parTransId="{E31B7153-37CE-4E73-AA55-947449786F37}" sibTransId="{484341AF-E6C6-44F7-9F8E-24875FB909F5}"/>
    <dgm:cxn modelId="{565743C9-4137-4121-84A7-BD9001A58F4E}" type="presOf" srcId="{8EA5DDCE-B444-4825-B1FF-A52E9FDE6AE6}" destId="{1534BEB0-4699-4CAD-92D7-E97C16B58624}" srcOrd="0" destOrd="0" presId="urn:microsoft.com/office/officeart/2005/8/layout/radial5"/>
    <dgm:cxn modelId="{6580C258-1FAB-469B-A724-CB90B26B1348}" type="presOf" srcId="{C22E8662-1ABD-4CB9-8BD0-7F5347662877}" destId="{1658F447-9718-4280-845B-CF8A55229078}" srcOrd="0" destOrd="0" presId="urn:microsoft.com/office/officeart/2005/8/layout/radial5"/>
    <dgm:cxn modelId="{2DA5D6B7-2975-4562-AC2B-C37C23843C2C}" type="presOf" srcId="{A4A3821F-CE3C-4F22-ACF8-9503023E5B67}" destId="{6D863635-05DF-4092-BB79-46DA845DB545}" srcOrd="0" destOrd="0" presId="urn:microsoft.com/office/officeart/2005/8/layout/radial5"/>
    <dgm:cxn modelId="{B8A9056F-0AF0-4389-B7F7-2E5927545AB8}" type="presParOf" srcId="{14954D6A-CC77-4997-B22C-D11094444521}" destId="{1658F447-9718-4280-845B-CF8A55229078}" srcOrd="0" destOrd="0" presId="urn:microsoft.com/office/officeart/2005/8/layout/radial5"/>
    <dgm:cxn modelId="{20795998-9512-48C6-AC55-680F3D16F57A}" type="presParOf" srcId="{14954D6A-CC77-4997-B22C-D11094444521}" destId="{9C0413BD-6F2A-4F3F-85B5-427DE90B44F7}" srcOrd="1" destOrd="0" presId="urn:microsoft.com/office/officeart/2005/8/layout/radial5"/>
    <dgm:cxn modelId="{77E6B373-B107-4AE5-83A4-79DB29880E91}" type="presParOf" srcId="{9C0413BD-6F2A-4F3F-85B5-427DE90B44F7}" destId="{4457B747-4B1F-45C5-9B95-5F6867DCB4CF}" srcOrd="0" destOrd="0" presId="urn:microsoft.com/office/officeart/2005/8/layout/radial5"/>
    <dgm:cxn modelId="{50957B4C-34EE-4B2E-A3F6-ED5003C686EA}" type="presParOf" srcId="{14954D6A-CC77-4997-B22C-D11094444521}" destId="{6D863635-05DF-4092-BB79-46DA845DB545}" srcOrd="2" destOrd="0" presId="urn:microsoft.com/office/officeart/2005/8/layout/radial5"/>
    <dgm:cxn modelId="{73FAB005-D0AF-4F6E-B09C-1E172755AA1B}" type="presParOf" srcId="{14954D6A-CC77-4997-B22C-D11094444521}" destId="{F2310813-70F3-41AE-8904-08E9A0D28AC0}" srcOrd="3" destOrd="0" presId="urn:microsoft.com/office/officeart/2005/8/layout/radial5"/>
    <dgm:cxn modelId="{BA24EB8B-A4B7-43EA-B0E3-154BDDABF59E}" type="presParOf" srcId="{F2310813-70F3-41AE-8904-08E9A0D28AC0}" destId="{9DEDB9BB-F615-49A6-9035-2E6328F91678}" srcOrd="0" destOrd="0" presId="urn:microsoft.com/office/officeart/2005/8/layout/radial5"/>
    <dgm:cxn modelId="{B5B4773B-311A-4169-B2E8-3A94F4BA848A}" type="presParOf" srcId="{14954D6A-CC77-4997-B22C-D11094444521}" destId="{93FECE56-0C2D-4387-B2AA-E6C38554B711}" srcOrd="4" destOrd="0" presId="urn:microsoft.com/office/officeart/2005/8/layout/radial5"/>
    <dgm:cxn modelId="{C22E9167-6D38-4F57-B15B-A1644C07EA1F}" type="presParOf" srcId="{14954D6A-CC77-4997-B22C-D11094444521}" destId="{1534BEB0-4699-4CAD-92D7-E97C16B58624}" srcOrd="5" destOrd="0" presId="urn:microsoft.com/office/officeart/2005/8/layout/radial5"/>
    <dgm:cxn modelId="{138ED685-C662-4EEB-BBBE-03852D0CF2FB}" type="presParOf" srcId="{1534BEB0-4699-4CAD-92D7-E97C16B58624}" destId="{B97510F4-2271-42DF-BE33-1DD9F63F05C7}" srcOrd="0" destOrd="0" presId="urn:microsoft.com/office/officeart/2005/8/layout/radial5"/>
    <dgm:cxn modelId="{8356FC23-4E13-4F65-B93E-A694BA9707FE}" type="presParOf" srcId="{14954D6A-CC77-4997-B22C-D11094444521}" destId="{9810169A-6E7F-434F-8AC6-527BA136E7E2}" srcOrd="6" destOrd="0" presId="urn:microsoft.com/office/officeart/2005/8/layout/radial5"/>
    <dgm:cxn modelId="{55477402-2826-4726-BD51-A0AD09BBC06E}" type="presParOf" srcId="{14954D6A-CC77-4997-B22C-D11094444521}" destId="{DBE7426E-1880-448D-8A1B-ACD996B9A1D9}" srcOrd="7" destOrd="0" presId="urn:microsoft.com/office/officeart/2005/8/layout/radial5"/>
    <dgm:cxn modelId="{F31321A5-5CFA-46D6-BB49-A3E8F2EDEB17}" type="presParOf" srcId="{DBE7426E-1880-448D-8A1B-ACD996B9A1D9}" destId="{06D41A8A-6FD2-437D-94A8-BA0F1A34FAB4}" srcOrd="0" destOrd="0" presId="urn:microsoft.com/office/officeart/2005/8/layout/radial5"/>
    <dgm:cxn modelId="{4DC4D1DD-79DB-4F1F-A6F5-C8786A16CC92}" type="presParOf" srcId="{14954D6A-CC77-4997-B22C-D11094444521}" destId="{C57F955D-847A-4C32-8272-A8252D9499DE}" srcOrd="8" destOrd="0" presId="urn:microsoft.com/office/officeart/2005/8/layout/radial5"/>
    <dgm:cxn modelId="{FD30CA1C-FE29-4496-A01D-7E1E7C7F407D}" type="presParOf" srcId="{14954D6A-CC77-4997-B22C-D11094444521}" destId="{57B57104-2F48-4C3A-B7A8-EE65C5B89BCE}" srcOrd="9" destOrd="0" presId="urn:microsoft.com/office/officeart/2005/8/layout/radial5"/>
    <dgm:cxn modelId="{67C0933F-A928-4CEA-AE4F-4B731549836E}" type="presParOf" srcId="{57B57104-2F48-4C3A-B7A8-EE65C5B89BCE}" destId="{0676EAC8-DB6C-4575-885D-68BCDD6C1479}" srcOrd="0" destOrd="0" presId="urn:microsoft.com/office/officeart/2005/8/layout/radial5"/>
    <dgm:cxn modelId="{47B47256-02A3-4DFC-9137-0CA84519E500}" type="presParOf" srcId="{14954D6A-CC77-4997-B22C-D11094444521}" destId="{1373874E-D6AE-48E7-BBDE-D762A0654864}" srcOrd="10" destOrd="0" presId="urn:microsoft.com/office/officeart/2005/8/layout/radial5"/>
    <dgm:cxn modelId="{A5447E2D-6BE7-494F-82AB-EEB5F8212737}" type="presParOf" srcId="{14954D6A-CC77-4997-B22C-D11094444521}" destId="{0C523B41-8682-477F-8B77-5D113352A55A}" srcOrd="11" destOrd="0" presId="urn:microsoft.com/office/officeart/2005/8/layout/radial5"/>
    <dgm:cxn modelId="{5F75A172-49AD-44EB-AB0E-31F052B4FC77}" type="presParOf" srcId="{0C523B41-8682-477F-8B77-5D113352A55A}" destId="{56C65112-9E7F-4974-9257-A985190D0773}" srcOrd="0" destOrd="0" presId="urn:microsoft.com/office/officeart/2005/8/layout/radial5"/>
    <dgm:cxn modelId="{AE8E0F57-F42B-42D9-BD1E-53F9A9B2C24B}" type="presParOf" srcId="{14954D6A-CC77-4997-B22C-D11094444521}" destId="{D4BF1A2F-E99E-43B8-ADD1-9DB20332BB8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58F447-9718-4280-845B-CF8A55229078}">
      <dsp:nvSpPr>
        <dsp:cNvPr id="0" name=""/>
        <dsp:cNvSpPr/>
      </dsp:nvSpPr>
      <dsp:spPr>
        <a:xfrm>
          <a:off x="3315315" y="2090727"/>
          <a:ext cx="2274570" cy="11398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</a:rPr>
            <a:t>Методы диагностики</a:t>
          </a:r>
        </a:p>
      </dsp:txBody>
      <dsp:txXfrm>
        <a:off x="3315315" y="2090727"/>
        <a:ext cx="2274570" cy="1139848"/>
      </dsp:txXfrm>
    </dsp:sp>
    <dsp:sp modelId="{9C0413BD-6F2A-4F3F-85B5-427DE90B44F7}">
      <dsp:nvSpPr>
        <dsp:cNvPr id="0" name=""/>
        <dsp:cNvSpPr/>
      </dsp:nvSpPr>
      <dsp:spPr>
        <a:xfrm rot="16033332">
          <a:off x="4235837" y="1514014"/>
          <a:ext cx="347422" cy="5186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6033332">
        <a:off x="4235837" y="1514014"/>
        <a:ext cx="347422" cy="518660"/>
      </dsp:txXfrm>
    </dsp:sp>
    <dsp:sp modelId="{6D863635-05DF-4092-BB79-46DA845DB545}">
      <dsp:nvSpPr>
        <dsp:cNvPr id="0" name=""/>
        <dsp:cNvSpPr/>
      </dsp:nvSpPr>
      <dsp:spPr>
        <a:xfrm>
          <a:off x="2851204" y="19050"/>
          <a:ext cx="3015218" cy="141728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</a:rPr>
            <a:t>Индивидуальное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</a:rPr>
            <a:t>собеседование</a:t>
          </a:r>
        </a:p>
      </dsp:txBody>
      <dsp:txXfrm>
        <a:off x="2851204" y="19050"/>
        <a:ext cx="3015218" cy="1417285"/>
      </dsp:txXfrm>
    </dsp:sp>
    <dsp:sp modelId="{F2310813-70F3-41AE-8904-08E9A0D28AC0}">
      <dsp:nvSpPr>
        <dsp:cNvPr id="0" name=""/>
        <dsp:cNvSpPr/>
      </dsp:nvSpPr>
      <dsp:spPr>
        <a:xfrm rot="20571861">
          <a:off x="5541775" y="2015881"/>
          <a:ext cx="321894" cy="5186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20571861">
        <a:off x="5541775" y="2015881"/>
        <a:ext cx="321894" cy="518660"/>
      </dsp:txXfrm>
    </dsp:sp>
    <dsp:sp modelId="{93FECE56-0C2D-4387-B2AA-E6C38554B711}">
      <dsp:nvSpPr>
        <dsp:cNvPr id="0" name=""/>
        <dsp:cNvSpPr/>
      </dsp:nvSpPr>
      <dsp:spPr>
        <a:xfrm>
          <a:off x="5756025" y="976309"/>
          <a:ext cx="3208586" cy="157566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</a:rPr>
            <a:t>Непосредственное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</a:rPr>
            <a:t>опосредованное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</a:rPr>
            <a:t>наблюдения</a:t>
          </a:r>
        </a:p>
      </dsp:txBody>
      <dsp:txXfrm>
        <a:off x="5756025" y="976309"/>
        <a:ext cx="3208586" cy="1575660"/>
      </dsp:txXfrm>
    </dsp:sp>
    <dsp:sp modelId="{1534BEB0-4699-4CAD-92D7-E97C16B58624}">
      <dsp:nvSpPr>
        <dsp:cNvPr id="0" name=""/>
        <dsp:cNvSpPr/>
      </dsp:nvSpPr>
      <dsp:spPr>
        <a:xfrm rot="1150797">
          <a:off x="5560727" y="2869778"/>
          <a:ext cx="477233" cy="5186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150797">
        <a:off x="5560727" y="2869778"/>
        <a:ext cx="477233" cy="518660"/>
      </dsp:txXfrm>
    </dsp:sp>
    <dsp:sp modelId="{9810169A-6E7F-434F-8AC6-527BA136E7E2}">
      <dsp:nvSpPr>
        <dsp:cNvPr id="0" name=""/>
        <dsp:cNvSpPr/>
      </dsp:nvSpPr>
      <dsp:spPr>
        <a:xfrm>
          <a:off x="5955770" y="2976559"/>
          <a:ext cx="3008841" cy="146053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</a:rPr>
            <a:t>Тестирования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</a:rPr>
            <a:t>анкетирование</a:t>
          </a:r>
        </a:p>
      </dsp:txBody>
      <dsp:txXfrm>
        <a:off x="5955770" y="2976559"/>
        <a:ext cx="3008841" cy="1460532"/>
      </dsp:txXfrm>
    </dsp:sp>
    <dsp:sp modelId="{DBE7426E-1880-448D-8A1B-ACD996B9A1D9}">
      <dsp:nvSpPr>
        <dsp:cNvPr id="0" name=""/>
        <dsp:cNvSpPr/>
      </dsp:nvSpPr>
      <dsp:spPr>
        <a:xfrm rot="5210966">
          <a:off x="4361138" y="3220575"/>
          <a:ext cx="273113" cy="5186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5210966">
        <a:off x="4361138" y="3220575"/>
        <a:ext cx="273113" cy="518660"/>
      </dsp:txXfrm>
    </dsp:sp>
    <dsp:sp modelId="{C57F955D-847A-4C32-8272-A8252D9499DE}">
      <dsp:nvSpPr>
        <dsp:cNvPr id="0" name=""/>
        <dsp:cNvSpPr/>
      </dsp:nvSpPr>
      <dsp:spPr>
        <a:xfrm>
          <a:off x="2915820" y="3744636"/>
          <a:ext cx="3277019" cy="152837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</a:rPr>
            <a:t>Тематические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</a:rPr>
            <a:t>диагностические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</a:rPr>
            <a:t>карты</a:t>
          </a:r>
        </a:p>
      </dsp:txBody>
      <dsp:txXfrm>
        <a:off x="2915820" y="3744636"/>
        <a:ext cx="3277019" cy="1528370"/>
      </dsp:txXfrm>
    </dsp:sp>
    <dsp:sp modelId="{57B57104-2F48-4C3A-B7A8-EE65C5B89BCE}">
      <dsp:nvSpPr>
        <dsp:cNvPr id="0" name=""/>
        <dsp:cNvSpPr/>
      </dsp:nvSpPr>
      <dsp:spPr>
        <a:xfrm rot="9485650">
          <a:off x="2885004" y="2930243"/>
          <a:ext cx="504494" cy="5186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9485650">
        <a:off x="2885004" y="2930243"/>
        <a:ext cx="504494" cy="518660"/>
      </dsp:txXfrm>
    </dsp:sp>
    <dsp:sp modelId="{1373874E-D6AE-48E7-BBDE-D762A0654864}">
      <dsp:nvSpPr>
        <dsp:cNvPr id="0" name=""/>
        <dsp:cNvSpPr/>
      </dsp:nvSpPr>
      <dsp:spPr>
        <a:xfrm>
          <a:off x="107508" y="3096568"/>
          <a:ext cx="2888695" cy="146103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</a:rPr>
            <a:t>Карты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</a:rPr>
            <a:t>самоанализа</a:t>
          </a:r>
        </a:p>
      </dsp:txBody>
      <dsp:txXfrm>
        <a:off x="107508" y="3096568"/>
        <a:ext cx="2888695" cy="1461036"/>
      </dsp:txXfrm>
    </dsp:sp>
    <dsp:sp modelId="{0C523B41-8682-477F-8B77-5D113352A55A}">
      <dsp:nvSpPr>
        <dsp:cNvPr id="0" name=""/>
        <dsp:cNvSpPr/>
      </dsp:nvSpPr>
      <dsp:spPr>
        <a:xfrm rot="11837409">
          <a:off x="3199774" y="2043832"/>
          <a:ext cx="208731" cy="5186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1837409">
        <a:off x="3199774" y="2043832"/>
        <a:ext cx="208731" cy="518660"/>
      </dsp:txXfrm>
    </dsp:sp>
    <dsp:sp modelId="{D4BF1A2F-E99E-43B8-ADD1-9DB20332BB80}">
      <dsp:nvSpPr>
        <dsp:cNvPr id="0" name=""/>
        <dsp:cNvSpPr/>
      </dsp:nvSpPr>
      <dsp:spPr>
        <a:xfrm>
          <a:off x="323525" y="1008336"/>
          <a:ext cx="2975448" cy="166024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</a:rPr>
            <a:t>Разные виды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err="1" smtClean="0">
              <a:ln/>
              <a:effectLst/>
            </a:rPr>
            <a:t>опросников</a:t>
          </a:r>
          <a:endParaRPr kumimoji="0" lang="ru-RU" sz="2000" b="1" i="0" u="none" strike="noStrike" kern="1200" cap="none" normalizeH="0" baseline="0" dirty="0" smtClean="0">
            <a:ln/>
            <a:effectLst/>
          </a:endParaRPr>
        </a:p>
      </dsp:txBody>
      <dsp:txXfrm>
        <a:off x="323525" y="1008336"/>
        <a:ext cx="2975448" cy="1660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36C66-9139-4184-BBCC-B893E9E9F9A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6F72F-870C-4689-84F7-7261CDF5E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D91856-0D39-4105-93E7-FE7AF00D5EE2}" type="slidenum">
              <a:rPr lang="ru-RU" altLang="ru-RU">
                <a:latin typeface="Calibri" panose="020F0502020204030204" pitchFamily="34" charset="0"/>
              </a:rPr>
              <a:pPr eaLnBrk="1" hangingPunct="1"/>
              <a:t>30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532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5375" y="3365500"/>
            <a:ext cx="3859213" cy="3141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628800"/>
            <a:ext cx="772316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3183499"/>
            <a:ext cx="6400800" cy="965581"/>
          </a:xfrm>
        </p:spPr>
        <p:txBody>
          <a:bodyPr/>
          <a:lstStyle>
            <a:lvl1pPr marL="0" indent="0" algn="ctr">
              <a:buNone/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581D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066800" y="1981200"/>
            <a:ext cx="75438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DE0C6C9-53F4-436C-A27A-51D47087FF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3575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4450" y="222250"/>
            <a:ext cx="3714750" cy="3024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7" y="4406900"/>
            <a:ext cx="745110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7" y="2906713"/>
            <a:ext cx="745110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81D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28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042988" y="1600200"/>
            <a:ext cx="76438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31275A-C9AC-4330-99AD-79AFDB5C92FE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4EE697-F037-44E7-939D-10E27BEF3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spc="50">
          <a:ln w="11430"/>
          <a:solidFill>
            <a:srgbClr val="581D00"/>
          </a:soli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Arial Black" panose="020B0A04020102020204" pitchFamily="34" charset="0"/>
          <a:ea typeface="+mj-ea"/>
          <a:cs typeface="Aharoni" panose="02010803020104030203" pitchFamily="2" charset="-79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81D00"/>
          </a:solidFill>
          <a:latin typeface="Arial Black" pitchFamily="34" charset="0"/>
          <a:cs typeface="Aharoni" pitchFamily="2" charset="-79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81D00"/>
          </a:solidFill>
          <a:latin typeface="Arial Black" pitchFamily="34" charset="0"/>
          <a:cs typeface="Aharoni" pitchFamily="2" charset="-79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81D00"/>
          </a:solidFill>
          <a:latin typeface="Arial Black" pitchFamily="34" charset="0"/>
          <a:cs typeface="Aharoni" pitchFamily="2" charset="-79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81D00"/>
          </a:solidFill>
          <a:latin typeface="Arial Black" pitchFamily="34" charset="0"/>
          <a:cs typeface="Aharoni" pitchFamily="2" charset="-79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81D00"/>
          </a:solidFill>
          <a:latin typeface="Arial Black" pitchFamily="34" charset="0"/>
          <a:cs typeface="Aharoni" pitchFamily="2" charset="-79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81D00"/>
          </a:solidFill>
          <a:latin typeface="Arial Black" pitchFamily="34" charset="0"/>
          <a:cs typeface="Aharoni" pitchFamily="2" charset="-79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81D00"/>
          </a:solidFill>
          <a:latin typeface="Arial Black" pitchFamily="34" charset="0"/>
          <a:cs typeface="Aharoni" pitchFamily="2" charset="-79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81D00"/>
          </a:solidFill>
          <a:latin typeface="Arial Black" pitchFamily="34" charset="0"/>
          <a:cs typeface="Aharoni" pitchFamily="2" charset="-79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81D00"/>
          </a:solidFill>
          <a:latin typeface="Arial Black" panose="020B0A040201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81D00"/>
          </a:solidFill>
          <a:latin typeface="Arial Black" panose="020B0A040201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81D00"/>
          </a:solidFill>
          <a:latin typeface="Arial Black" panose="020B0A040201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81D00"/>
          </a:solidFill>
          <a:latin typeface="Arial Black" panose="020B0A040201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81D00"/>
          </a:solidFill>
          <a:latin typeface="Arial Black" panose="020B0A04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155553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88" y="1628775"/>
            <a:ext cx="7723187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ГОСУДАРСТВЕННО-ОБЩЕСТВЕННОЕ УПРАВЛЕНИЕ И ПРОФЕССИОНАЛЬНЫЙ СТАНДАРТ УЧИТЕЛЯ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509120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Приказ Минтруда России от 18.10.2013N 544н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"Об утверждении профессионального стандарта "Педагог (педагогическая деятельность в сфере дошкольного, начального общего, основного общего, среднего общего образования) (воспитатель, учитель)"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6309320"/>
            <a:ext cx="379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Зам. директора по УВР Гринева В.И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57174"/>
          <a:stretch/>
        </p:blipFill>
        <p:spPr>
          <a:xfrm>
            <a:off x="1259632" y="332656"/>
            <a:ext cx="6894972" cy="950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971600" y="1412776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стандарт педагога – рамочный документ, в котором определяются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требования к его квалификации.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Общенациональная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рамка стандарта может быть дополнена региональными требованиями.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стандарт педагога может быть также дополнен внутренним стандартом образовательного учреждения.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стандарт педагога отражает структуру его профессиональной деятельности: обучение, воспитание и развитие ребенка и существенно наполняется психолого-педагогическими компетенциями.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выдвигает требования к личностным качествам учителя, неотделимым от его профессиональных компетенций, таких как: готовность учить всех без исключения детей, вне зависимости от их склонностей, способностей, особенностей развития, ограниченных возможностей.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27716"/>
          <a:stretch/>
        </p:blipFill>
        <p:spPr>
          <a:xfrm>
            <a:off x="1043608" y="260648"/>
            <a:ext cx="7704856" cy="1359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99592" y="1628800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одаренными учащимися.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школе разработана и реализуется программа «Одаренные дети», согласованная с Управляющим советом школы;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создан Банк данных одарённых детей в соответствии с разными видами детской одарённости и уровнями их достижений;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Методические объединения ОУ имеют индивидуальную траекторию работы с одаренными детьми;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Ежегодно проводятся школьные туры Всероссийской олимпиады школьников: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В 2014-2015 учебном году: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численность участников Всероссийской олимпиады школьников: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на школьном этапе – 497;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на муниципальном этапе - 97;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на региональном этапе – 5;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общее количество выросло в 1,7 раза;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школе:   4 победителя Муниципальных олимпиад, 48 призёров Муниципальных олимпиад, 3 призёра Региональных олимпиад школьников;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2014 г. – победитель заключительного этапа Всероссийской олимпиады  по литературе – Лазарева Валерия, ныне студентка СПбГУ, факультета журналистики.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404664"/>
            <a:ext cx="77768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Школа тесно сотрудничает 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Государственным бюджетным образовательным  учреждением  дополнительного образования детей «Ленинградский областной центр развития творчества одаренных детей и юношества «Интеллект»;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Школа работает с высшими учебными заведениями г. Санкт-Петербурга: Технический университет (Технологический институт) – малый факультет;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2015 г. начинаем сотрудничество Национальным  минерально-сырьевым  университетом «Горный».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Тесная работа с высшими учебными заведениями  позволяет из года в год учащимся школы участвовать и побеждать различных олимпиадах ВУЗов, поступать в  высшие учебные заведения на бюджетной основе.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2015 г. 76% выпускников ОУ поступили на бюджет.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Организована и реализуется исследовательская и проектная деятельность обучающихся, что позволяет обучающимся школы ежегодно принимать участие во Всероссийской конференции по химии, организуемой СПбГУ и Всероссийским химическим обществом Д.И. Менделеева. Работы обучающихся публикуются в научных сборниках СПбГУ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908720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 в условиях реализации программ инклюзивного образования.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Создана и реализуется программа и индивидуальные маршруты, направленные на детей и признающие, что все дети — индивидуумы с различными потребностями в обучении, в которых разработаны подходы к преподаванию и обучению, более гибкие для удовлетворения различных потребностей в обучении.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Преподавание русского языка учащимся, для которых он не является родным.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Хотя в ОУ мало обучающихся, для которых русский язык не является родным языком, разработаны программы по работе с данной категорией обучающихся. Учителями начальной школы разработаны маршруты индивидуального сопровождения таких обучающихся.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 с учащимися, имеющими проблемы в развитии.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школе создана и работает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психолого-медико-педагогическая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комиссия, которая работает в тесном контакте с районной ПМПК;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Психологическая и социальная службы ОУ работают в тесном контакте с учителями, родителями.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Управляющим советом ОУ скорректирована работа совета профилактики;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Тесное взаимодействие с инспектором КДН, всех служб школы по работе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девиантными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зависимыми, социально запущенными и социально уязвимыми учащимися, имеющими серьезные отклонения в поведении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7624" y="744086"/>
            <a:ext cx="7200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Активная работа проводится Советом профилактики правонарушений ОУ: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регулярные профилактические беседы с представителями Комиссии по делам несовершеннолетних – ежемесячно по совместному плану работы с ОДН и ЗП;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на конец 2014-2015 учебного года были поставлены в КДН и ЗП – «2» обучающихся, число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внутришкольном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учёте – 9 (0,9%) обучающихся за этот учебный год;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регулярно проводятся Дни правовых знаний, где пропаганда правовой грамотности, практические примеры  позволяют каждому подростку осознанно представлять важность своих правовых норм, наряду с гражданскими обязанностями.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40292"/>
          <a:stretch/>
        </p:blipFill>
        <p:spPr>
          <a:xfrm>
            <a:off x="971600" y="188640"/>
            <a:ext cx="7658917" cy="134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43608" y="1196752"/>
            <a:ext cx="748883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Преодолеть технократический подход в оценке труда педагога.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координированный рост свободы и ответственности педагога за результаты своего труда.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Мотивировать педагога на постоянное повышение квалификации.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Разработано Положение  об оплате труда работников муниципального общеобразовательного бюджетного учреждения «Средняя общеобразовательная школа № 6 с углубленным изучением отдельных предметов» г. Всеволожска, одним из пунктов которого являются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виды, размеры и порядок установления стимулирующих выплат, а также о выплатах стимулирующего характера, устанавливаемые на отчетный период каждого года. Данное Положение принято на собрании трудового коллектива ОУ , рассмотрено Управляющим советом и размещено на сайте ОУ.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оценки работы педагога разработан система мониторингов деятельности учителя.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40374"/>
          <a:stretch/>
        </p:blipFill>
        <p:spPr>
          <a:xfrm>
            <a:off x="1331640" y="548680"/>
            <a:ext cx="7344816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15616" y="2276872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Определять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необходимую квалификацию педагога, которая влияет на результаты обучения, воспитания и развития ребенка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Создана аттестационная комиссия на соответствие занимаемой должности на основании Положения об аттестации педагогов на соответствие занимаемой должности;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 школы постоянно проходят аттестацию на 1-ую и высшую квалификационную категории :</a:t>
            </a:r>
          </a:p>
          <a:p>
            <a:pPr marL="342900" indent="-342900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2014-15 учебный год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высшая квалификационная категория-6 учителей;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первая квалификационная категория – 1учитель,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соответствие должности – 5 учителей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404664"/>
            <a:ext cx="71287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Обеспечить необходимую подготовку педагога для получения высоких результатов его труда. 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ОУ постоянно работают над повышением квалификации педагогов 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течении 2014-15 учебного года учителя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начальной  школы- 8 (57% )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учителя основной школы -32( 69% 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управленческие кадры -5(50%)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прошли курсовую подготовку на базе ГАОУ ДПО  «ЛОИРО»: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проблемам профильного обучения,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реализации программ  использования ИКТ,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реализации новых ФГОС,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итоговой аттестации по предметам ГИА и ЕГЭ.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Организованы постоянно действующие семинары и консультации, КПК по вопросам, связанных с использованием ИКТ, семинар «Технологии проектной и исследовательской деятельности в рамках введения ФГОС» используя ресурсы ОУ и привлекая специалистов ГАОУ ДПО «ЛОИРО».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Учителя прошли дистанционные КПК.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115616" y="620688"/>
            <a:ext cx="727280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КПК на базе ОУ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теме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"Организация проектной деятельности  учащихся с использованием ИКТ в условиях внедрения ФГОС".(26 учителей)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Внутришкольные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семинары: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«Использованию возможностей ИКТ для реализации педагогических инноваций»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«Организация образовательного процесса в условиях реализации стандартов второго поколения. Использование цифровых ресурсов в образовательном  и  процессе»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Внутришкольные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КПК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«Обучение администраторов, учителей-предметников и классных руководителей для работы 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6923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электронным журналом».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«Работа с электронными таблицами»,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«Составление диаграмм, графиков»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043608" y="527774"/>
            <a:ext cx="7848872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Семинары – практикумы: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«Разработка урочного занятия с учетом ФГОС»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«Развитие УУД обучающихся как залог успешности и состоятельности в жизни»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«Системно 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деятельностный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подход в обучении школьников»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Организована ретрансляция опыта, полученного на КПК в ЛОИРО (круглые столы, мастер-классы)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Проведены: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совещание педагогов по теме  «Нормативно-правовая база и методические рекомендации по вопросу аттестации»,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консультации «Анализ собственной педагогической деятельности» 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Портфолио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учителя»,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семинаров проведены открытые уроки.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Гирфанова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Р.Г. (математика 3в) «Единицы массы, Тонна. Центнер.»(ноябрь)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Антонюк М.Н.(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окр.мир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2а)«Домашние и дикие животные» (ноябрь)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Тонконог Ю.П.(русский язык 4а) «Словосочетание».ноябрь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Ниткина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Н.И.(обучение грамоте 1в) «Чтение слов, предложений и текстов с буквой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Маркин Э.М.(физическая культура1 а) «Полоса препятствий»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Киселева А.Б. (внеурочная деятельность 1б)«День матери»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Демина  А.А(математика  5б) «Сложение и вычитание натуральных чисел»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/>
          <p:nvPr/>
        </p:nvGrpSpPr>
        <p:grpSpPr>
          <a:xfrm>
            <a:off x="611560" y="260648"/>
            <a:ext cx="8329613" cy="5734443"/>
            <a:chOff x="257175" y="332230"/>
            <a:chExt cx="8329613" cy="573444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7175" y="1214438"/>
              <a:ext cx="8329613" cy="1057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257175" y="332230"/>
              <a:ext cx="2810510" cy="5734443"/>
              <a:chOff x="257175" y="332230"/>
              <a:chExt cx="2810510" cy="5734443"/>
            </a:xfrm>
          </p:grpSpPr>
          <p:pic>
            <p:nvPicPr>
              <p:cNvPr id="2054" name="Picture 6" descr="Виктор Конецкий. Собрание сочинений в 7 томах + дополнительный том Скачать книгу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5762"/>
              <a:stretch/>
            </p:blipFill>
            <p:spPr bwMode="auto">
              <a:xfrm>
                <a:off x="257175" y="3977171"/>
                <a:ext cx="2810510" cy="20895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 descr="УЧИТЕЛЬ СЛОВЕСНОСТИ - ПОРТРЕТЫ ПИСАТЕЛЕЙ ХIХ ВЕКА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176" y="332230"/>
                <a:ext cx="2754535" cy="36449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Прямоугольник 1"/>
          <p:cNvSpPr/>
          <p:nvPr/>
        </p:nvSpPr>
        <p:spPr>
          <a:xfrm>
            <a:off x="3131840" y="908720"/>
            <a:ext cx="57322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500" dirty="0">
              <a:solidFill>
                <a:srgbClr val="0070C0"/>
              </a:solidFill>
              <a:latin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500" b="1" dirty="0">
                <a:solidFill>
                  <a:srgbClr val="0070C0"/>
                </a:solidFill>
                <a:latin typeface="Tahoma" panose="020B0604030504040204" pitchFamily="34" charset="0"/>
              </a:rPr>
              <a:t>В деле обучения и воспитания, во всем школьном деле ничего нельзя улучшить, минуя голову </a:t>
            </a:r>
            <a:r>
              <a:rPr lang="ru-RU" sz="2500" b="1" dirty="0" smtClean="0">
                <a:solidFill>
                  <a:srgbClr val="0070C0"/>
                </a:solidFill>
                <a:latin typeface="Tahoma" panose="020B0604030504040204" pitchFamily="34" charset="0"/>
              </a:rPr>
              <a:t>учителя. </a:t>
            </a:r>
            <a:endParaRPr lang="ru-RU" sz="2500" b="1" dirty="0">
              <a:solidFill>
                <a:srgbClr val="0070C0"/>
              </a:solidFill>
              <a:latin typeface="Tahoma" panose="020B0604030504040204" pitchFamily="34" charset="0"/>
            </a:endParaRPr>
          </a:p>
          <a:p>
            <a:r>
              <a:rPr lang="ru-RU" sz="2500" b="1" i="1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ru-RU" sz="2500" b="1" i="1" dirty="0" smtClean="0">
                <a:solidFill>
                  <a:srgbClr val="0070C0"/>
                </a:solidFill>
                <a:latin typeface="Tahoma" panose="020B0604030504040204" pitchFamily="34" charset="0"/>
              </a:rPr>
              <a:t>                                </a:t>
            </a:r>
            <a:r>
              <a:rPr lang="ru-RU" sz="2500" b="1" i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К.Д. Ушинский </a:t>
            </a:r>
            <a:endParaRPr lang="ru-RU" sz="2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8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971600" y="1052736"/>
            <a:ext cx="777686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 районный семинар для учителей начальных классов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Новые подходы к оцениванию достижений младших школьников в условиях ФГОС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котором был представлен опыт работы учителей начальной школы 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Модель оценки качества образования в соответствии с ФГОС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Ефименко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И.А.- заместитель директора по УВР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Новые подходы к оцениванию достижений обучающихся начальных классов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Дедова А.Ю.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учитель начальных классов.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Учителя школы принимают участие в профессиональных смотрах, конкурсах: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классный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Киселева А.Б.. учитель начальных классов,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года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Будучин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А.А.,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учитель информатики и ИКТ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Обеспечить необходимую осведомленность педагога о предъявляемых к нему требованиях.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Организована работа по формированию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педагогов, публичная презентация результатов педагогической деятельности учителя 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Содействовать вовлечению педагогов в решение задачи повышения качества образования.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Через вовлечение педагогов в инновационную деятельность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996952"/>
            <a:ext cx="72728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Внедрение, использование новых методов, методик, средств, технологий в образовательном процессе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Разработка авторских программ, курсов, методик, технологий, проектов, методической продукции: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над созданием и внедрением таких программ как: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«Основы проектной деятельности -5-8 класс в рамках введения ФГОС ООО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Заплывко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Е.Л., Кудашева С.А.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«Основы исследовательской и проектной деятельности» – 10б класс в рамках введения ФГОС СОО. – Кудашева С.А.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Проведение учебных занятий в инновационных формах.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Проведение мастер – классов.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32656"/>
            <a:ext cx="79928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Школа работает в режиме региональной экспериментальной  площадки по    введению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ФГОС ООО  с 2011 года: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ФГОС ООО в школе на сегодняшний день обучается 9 классов: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5-ые классы в штатном режиме – 4 класса;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6-ые класса - 2 класса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7-ые классы – 2 класса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классы – 1 класс – 5 классов в экспериментальном режиме.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ФГОС СОО с 2013 года: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 сентября 2015 года по ФГОС СОО обучается 10б класс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естественно-научного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профиля – физико-химическое направление – 30 обучающихся.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 октября 2015 г. обучающиеся выполняли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метапредметную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работу.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1" r="-266" b="34438"/>
          <a:stretch/>
        </p:blipFill>
        <p:spPr>
          <a:xfrm>
            <a:off x="1331640" y="332656"/>
            <a:ext cx="7272808" cy="1158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43608" y="1564606"/>
            <a:ext cx="756083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Аудит: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систематический, независимый и документируемый процесс получения свидетельств аудита и их объективного оценивания в целях установления степени выполнения требований.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Внутренний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аудит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аудит, осуществляемый самой организацией или другой организацией от ее имени для внутренних целей.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мониторинга педагогической деятельности педагога, проводимый на основании Положения о внутреннем мониторинге качества образования  (внутренний аудит качества образования)  </a:t>
            </a:r>
          </a:p>
          <a:p>
            <a:pPr marL="342900" indent="-342900"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Внешний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аудит: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аудит, проводимый независимой от образовательной организации стороной.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независимой экспертизе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работ НОО, ООО, СОО в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рамках введения ФГОС.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Внешний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аудит может быть осуществлен надзорными органами или организациями, представляющими интересы потребителей.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15706"/>
          <a:stretch/>
        </p:blipFill>
        <p:spPr>
          <a:xfrm>
            <a:off x="899592" y="276988"/>
            <a:ext cx="7920880" cy="94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99592" y="764704"/>
            <a:ext cx="82444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Личностные качества и профессиональные компетенции: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Готовность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принять разных детей, вне зависимости от их реальных учебных возможностей, особенностей в поведении, состояния психического и физического здоровья.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Способность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ходе наблюдения выявлять разнообразные проблемы детей, связанные с особенностями их развития.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Способность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оказать адресную помощь ребенку своими педагогическими приемами.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Готовность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 взаимодействию с другими специалистами в рамках психолого-медико-педагогического консилиума.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читать документацию специалистов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(психологов, дефектологов, логопедов и т.д.)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составлять совместно с другими специалистами программу индивидуального развития ребенка.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Владение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специальными методиками, позволяющими проводить коррекционно-развивающую работу.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15706"/>
          <a:stretch/>
        </p:blipFill>
        <p:spPr>
          <a:xfrm>
            <a:off x="971600" y="260648"/>
            <a:ext cx="7848872" cy="1126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О педагогическом дизайне Блог Жакулиной Ирины Валентиновн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3410" y="5529511"/>
            <a:ext cx="1620590" cy="132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692696"/>
            <a:ext cx="799288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Личностные качества и профессиональные компетенции: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отслеживать динамику развития ребенка.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защитить тех, кого в детском коллективе не принимают.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Знание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общих закономерностей развития личности и проявления личностных свойств, возрастных особенностей учащихся.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использовать в практике своей работы психологические подходы: культурно-исторический,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деятельностный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развивающий.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проектировать психологически безопасную и комфортную образовательную среду, знать и уметь проводить профилактику различных форм насилия в школе.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осуществлять психолого-педагогическое сопровождение образовательных программ начального и среднего общего образования.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Владение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элементарными приемами психодиагностики личностных характеристик и возрастных особенностей учащихся, осуществление совместно с психологом мониторинга личностных характеристик ребенка.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15706"/>
          <a:stretch/>
        </p:blipFill>
        <p:spPr>
          <a:xfrm>
            <a:off x="899592" y="116632"/>
            <a:ext cx="8064896" cy="1126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71600" y="908720"/>
            <a:ext cx="799288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endParaRPr lang="ru-RU" sz="1100" dirty="0">
              <a:latin typeface="Corbel" panose="020B0503020204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Личностные качества и профессиональные компетенции: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составить психолого-педагогическую характеристику (портрет) личности учащегося.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разрабатывать и реализовывать индивидуальные программы развития с учетом личностных и возрастных особенностей учащихся.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формировать и развивать универсальные учебные действия, образцы и ценности социального поведения, навыки поведения в мире виртуальной реальности и социальных сетях, навыки поликультурного общения и толерантность, ключевые компетенции и т.д.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Владение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психолого-педагогическими технологиями (в том числе инклюзивными), необходимыми для работы с различными учащимися: одаренные дети, социально уязвимые дети, попавшие в трудные жизненные ситуации, дети-мигранты, дети-сироты, дети с особыми образовательными потребностями.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формировать детско-взрослые сообщества, знание их социально-психологических особенностей и закономерностей развития.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основных закономерностей семейных отношений, позволяющих эффективно работать с родительской общественностью.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32607"/>
          <a:stretch/>
        </p:blipFill>
        <p:spPr>
          <a:xfrm>
            <a:off x="971600" y="260648"/>
            <a:ext cx="7848872" cy="1157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1414463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подходы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Итоговая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оценка профессиональной деятельности педагога производится по результатам обучения, воспитания и развития учащихся. Производя такую комплексную оценку, необходимо учитывать уровни образования, склонности и способности детей, особенности их развития и реальные учебные возможности.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 оценке работы педагога с одаренными, способными учащимися в качестве критериев могут рассматриваться высокие учебные достижения и победы в олимпиадах разного уровня.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отношению к учащимся, имеющим особенности и ограниченные возможности, в качестве критериев успешной работы педагогами совместно с психологами могут рассматриваться интегративные показатели, свидетельствующие о положительной динамике развития ребенка. (Был – стал.) Или, в особо сложных случаях (например, ребенок с синдром Дауна), о сохранении его психоэмоционального статуса.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672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О педагогическом дизайне Блог Жакулиной Ирины Валентиновн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635" y="0"/>
            <a:ext cx="1434851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27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32607"/>
          <a:stretch/>
        </p:blipFill>
        <p:spPr>
          <a:xfrm>
            <a:off x="1331640" y="332656"/>
            <a:ext cx="7416824" cy="1085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87624" y="1628800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деятельность педагога оценивается только комплексно. Интегративные показатели оценки деятельности педагога преобладают и в начальной школе.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Оценивая профессиональные качества педагога, необходимо обеспечить обратную связь с потребителями его деятельности. В качестве таких потребителей выступают сами учащиеся и их родители. Отсюда следует, что оценка деятельности учителя выходит за узкие ведомственные рамки и требует закрепления организационных форм и соответствующего им порядка проведения, обеспечивающего общественное участие в этой процедуре.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604448" cy="5760640"/>
          </a:xfrm>
        </p:spPr>
        <p:txBody>
          <a:bodyPr/>
          <a:lstStyle/>
          <a:p>
            <a:r>
              <a:rPr lang="ru-RU" sz="2800" dirty="0" smtClean="0"/>
              <a:t>«Как никто не может дать другому того, что не имеет сам, так и не может развивать, образовывать и воспитывать  других тот, кто не является сам развитым, воспитанным и образованным. Он лишь до тех пор способен на самом деле воспитывать и образовывать, пока сам работает над собственным воспитанием»               </a:t>
            </a:r>
          </a:p>
          <a:p>
            <a:pPr>
              <a:buNone/>
            </a:pPr>
            <a:r>
              <a:rPr lang="ru-RU" sz="2800" dirty="0" smtClean="0"/>
              <a:t>                             А. </a:t>
            </a:r>
            <a:r>
              <a:rPr lang="ru-RU" sz="2800" dirty="0" err="1" smtClean="0"/>
              <a:t>Дистервег</a:t>
            </a:r>
            <a:r>
              <a:rPr lang="ru-RU" sz="2800" dirty="0" smtClean="0"/>
              <a:t>         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 педагогическом дизайне Блог Жакулиной Ирины Валентиновн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49" y="78705"/>
            <a:ext cx="1620590" cy="132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1259632" y="230980"/>
            <a:ext cx="7884368" cy="7667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диагностики профессиональной компетентности педагогов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0" y="1052513"/>
          <a:ext cx="8964612" cy="580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164861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роходной балл. профессиональных педагогов по каким этапам обучают Поступаем вместе. Фору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9784"/>
            <a:ext cx="6192687" cy="34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692696"/>
            <a:ext cx="78752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Концепция и содержание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971600" y="1556792"/>
            <a:ext cx="7920880" cy="5545138"/>
          </a:xfrm>
        </p:spPr>
        <p:txBody>
          <a:bodyPr/>
          <a:lstStyle/>
          <a:p>
            <a:r>
              <a:rPr lang="ru-RU" sz="2000" dirty="0" smtClean="0"/>
              <a:t>В стремительно меняющемся открытом мире главным профессиональным качеством, которое педагог должен постоянно демонстрировать своим ученикам, становится умение учиться.</a:t>
            </a:r>
          </a:p>
          <a:p>
            <a:r>
              <a:rPr lang="ru-RU" sz="2000" dirty="0" smtClean="0"/>
              <a:t>Введение нового профессионального стандарта педагога должно неизбежно повлечь за собой изменение стандартов его подготовки и переподготовки в высшей школе и в центрах повышения квалификации.</a:t>
            </a:r>
          </a:p>
          <a:p>
            <a:r>
              <a:rPr lang="ru-RU" sz="2000" dirty="0" smtClean="0"/>
              <a:t>Профессиональный стандарт повышает ответственность педагога за результаты своего труда.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стремительно меняющемся открытом мире главным профессиональным качеством, которое педагог должен постоянно демонстрировать своим ученикам, становится умение учиться.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Готовность к переменам, мобильность, способность к нестандартным трудовым действиям, ответственность и самостоятельность в принятии решений – все эти характеристики деятельности успешного профессионала в полной мере относятся и к педагогу.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Обретение этих ценных качеств невозможно без расширения пространства педагогического творчества.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34907"/>
          <a:stretch/>
        </p:blipFill>
        <p:spPr>
          <a:xfrm>
            <a:off x="1475656" y="476672"/>
            <a:ext cx="6715124" cy="107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33817"/>
          <a:stretch/>
        </p:blipFill>
        <p:spPr>
          <a:xfrm>
            <a:off x="1115616" y="332656"/>
            <a:ext cx="7416824" cy="1250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2988" y="1628775"/>
            <a:ext cx="7643812" cy="449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– инструмент реализации стратегии образования в меняющемся мире.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– инструмент повышения качества образования и выхода отечественного образования на международный уровень.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– объективный измеритель квалификации педагога.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– средство отбора педагогических кадров в учреждения образования.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– основа для формирования трудового договора, фиксирующего отношения между работником и работодателем.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643812" cy="93610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Профессиональные качества педагога школы</a:t>
            </a:r>
            <a:br>
              <a:rPr lang="ru-RU" sz="2700" dirty="0" smtClean="0"/>
            </a:br>
            <a:r>
              <a:rPr lang="ru-RU" sz="2700" dirty="0" smtClean="0"/>
              <a:t>Опрошено 36 человек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115616" y="1340768"/>
          <a:ext cx="7643812" cy="545984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76064"/>
                <a:gridCol w="3245842"/>
                <a:gridCol w="1910953"/>
                <a:gridCol w="1910953"/>
              </a:tblGrid>
              <a:tr h="568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/>
                      </a:r>
                      <a:br>
                        <a:rPr lang="ru-RU" sz="1100" dirty="0"/>
                      </a:br>
                      <a:r>
                        <a:rPr lang="ru-RU" sz="1100" dirty="0"/>
                        <a:t>№</a:t>
                      </a:r>
                      <a:br>
                        <a:rPr lang="ru-RU" sz="1100" dirty="0"/>
                      </a:br>
                      <a:r>
                        <a:rPr lang="ru-RU" sz="1100" dirty="0" err="1"/>
                        <a:t>п</a:t>
                      </a:r>
                      <a:r>
                        <a:rPr lang="ru-RU" sz="1100" dirty="0"/>
                        <a:t>/</a:t>
                      </a:r>
                      <a:r>
                        <a:rPr lang="ru-RU" sz="1100" dirty="0" err="1"/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/>
                        <a:t>Профессиональные качества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68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/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Способность к профессиональному самосовершенствованию, профессиональная любознательность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36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100%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68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/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Умение доступно излагать материал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/>
                        <a:t>34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94.44 %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68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/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Способность организовывать детский коллектив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/>
                        <a:t>36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100%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68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/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Знание своего предмета, свободное владение изучаемым материалом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36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100%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68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Позитивное настроение, желание работать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/>
                        <a:t>35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97.22 %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68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/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Знание возрастной психологии, использование знаний по психологии в организации учебного процесса.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/>
                        <a:t>33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91.67 %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68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/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Умение находить положительные стороны у каждого обучающегося, строить образовательный процесс с опорой на эти стороны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/>
                        <a:t>34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94.44 %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71600" y="260648"/>
          <a:ext cx="7848872" cy="635470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64815"/>
                <a:gridCol w="3727673"/>
                <a:gridCol w="1494166"/>
                <a:gridCol w="1962218"/>
              </a:tblGrid>
              <a:tr h="747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/>
                        <a:t>Способность связывать учебный предмет с жизнью, демонстрация практического применения изучаемого материала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34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/>
                        <a:t>94.44 %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98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/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/>
                        <a:t>Знание современных достижений в области методики обучения, использование новых информационных технологий, современных методов обучения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33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91.67 %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47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/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/>
                        <a:t>Умение создавать ситуацию успеха для обучающихся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/>
                        <a:t>32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88.89 %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47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/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/>
                        <a:t>Умение обеспечивать положительный психологический климат на уроке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/>
                        <a:t>34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94.44 %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47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/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/>
                        <a:t>Свободное решение задач ЕГЭ, олимпиад: региональных, российских, международных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/>
                        <a:t>36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100%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47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/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/>
                        <a:t>Умение развивать интересы и творческие способности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/>
                        <a:t>34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94.44 %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47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/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/>
                        <a:t>Умение рационально организовать деятельность учащихся на уроке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/>
                        <a:t>32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88.89 %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47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/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/>
                        <a:t>Умение добиваться глубоких и прочных знаний по предмету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/>
                        <a:t>36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100%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71600" y="260649"/>
          <a:ext cx="7920880" cy="641553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28059"/>
                <a:gridCol w="3922721"/>
                <a:gridCol w="1489880"/>
                <a:gridCol w="1980220"/>
              </a:tblGrid>
              <a:tr h="374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/>
                        <a:t>Знание интересов учащихся, их внутреннего мира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32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88.89 %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45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/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/>
                        <a:t>В трудных ситуациях педагог сохраняет спокойствие; эмоциональный конфликт не влияет на объективность оценки.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/>
                        <a:t>35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97.22 %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09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/>
                        <a:t>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/>
                        <a:t>Знание типичных трудностей при изучении конкретных тем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/>
                        <a:t>30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83.33 %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45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/>
                        <a:t>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/>
                        <a:t>Способность дать дополнительную информацию или организовать поиск дополнительной информации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/>
                        <a:t>31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86.11 %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09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/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/>
                        <a:t>Владение методами объективного контроля и оценивания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/>
                        <a:t>36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100%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09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/>
                        <a:t>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/>
                        <a:t>Умение увлекать деятельностью, проектами, идеями, связанными с проектами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/>
                        <a:t>34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94.44 %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09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/>
                        <a:t>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/>
                        <a:t>Умение поддержать устойчивый интерес к предмету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/>
                        <a:t>32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88.89 %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49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/>
                        <a:t>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/>
                        <a:t>Глубокая психолого-педагогическая и методическая подготовка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/>
                        <a:t>29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80.56 %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49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24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/>
                        <a:t>Содержательность и яркость речи, ее образность и убедительность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36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/>
                        <a:t>100%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15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/>
                        <a:t>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/>
                        <a:t>Владение способами индивидуализации обучения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/>
                        <a:t>31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86.11 %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49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/>
                        <a:t>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/>
                        <a:t>Владение способами личностного развития детей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/>
                        <a:t>30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83.33 %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gurnal9-2-1-3-76-34-56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gurnal9-2-1-3-76-34-565</Template>
  <TotalTime>376</TotalTime>
  <Words>2542</Words>
  <Application>Microsoft Office PowerPoint</Application>
  <PresentationFormat>Экран (4:3)</PresentationFormat>
  <Paragraphs>309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gurnal9-2-1-3-76-34-565</vt:lpstr>
      <vt:lpstr>ГОСУДАРСТВЕННО-ОБЩЕСТВЕННОЕ УПРАВЛЕНИЕ И ПРОФЕССИОНАЛЬНЫЙ СТАНДАРТ УЧИТЕЛЯ</vt:lpstr>
      <vt:lpstr>Слайд 2</vt:lpstr>
      <vt:lpstr>Слайд 3</vt:lpstr>
      <vt:lpstr>Концепция и содержание</vt:lpstr>
      <vt:lpstr>Слайд 5</vt:lpstr>
      <vt:lpstr>Слайд 6</vt:lpstr>
      <vt:lpstr>Профессиональные качества педагога школы Опрошено 36 человек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Методы диагностики профессиональной компетентности педагогов</vt:lpstr>
      <vt:lpstr>Слайд 31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ГОСУДАРСТВЕННО-ОБЩЕСТВЕННОЕ УПРАВЛЕНИЕ И ПРОФЕССИОНАЛЬНЫЙ СТАНДАРТ УЧИТЕЛЯ</dc:title>
  <dc:creator>USER</dc:creator>
  <cp:lastModifiedBy>USER</cp:lastModifiedBy>
  <cp:revision>37</cp:revision>
  <dcterms:created xsi:type="dcterms:W3CDTF">2015-10-17T13:06:12Z</dcterms:created>
  <dcterms:modified xsi:type="dcterms:W3CDTF">2016-01-30T09:47:01Z</dcterms:modified>
</cp:coreProperties>
</file>